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League Spartan" charset="1" panose="00000800000000000000"/>
      <p:regular r:id="rId21"/>
    </p:embeddedFont>
    <p:embeddedFont>
      <p:font typeface="Poppins" charset="1" panose="00000500000000000000"/>
      <p:regular r:id="rId22"/>
    </p:embeddedFont>
    <p:embeddedFont>
      <p:font typeface="Poppins Extra-Light" charset="1" panose="00000300000000000000"/>
      <p:regular r:id="rId23"/>
    </p:embeddedFont>
    <p:embeddedFont>
      <p:font typeface="Poppins Bold" charset="1" panose="000008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notesMasters/notesMaster1.xml" Type="http://schemas.openxmlformats.org/officeDocument/2006/relationships/notesMaster"/><Relationship Id="rId25" Target="theme/theme2.xml" Type="http://schemas.openxmlformats.org/officeDocument/2006/relationships/theme"/><Relationship Id="rId26" Target="notesSlides/notesSlide1.xml" Type="http://schemas.openxmlformats.org/officeDocument/2006/relationships/notesSlide"/><Relationship Id="rId27" Target="notesSlides/notesSlide2.xml" Type="http://schemas.openxmlformats.org/officeDocument/2006/relationships/notesSlide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svg>
</file>

<file path=ppt/media/image30.svg>
</file>

<file path=ppt/media/image31.png>
</file>

<file path=ppt/media/image32.svg>
</file>

<file path=ppt/media/image33.png>
</file>

<file path=ppt/media/image34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Our mission - Empower underrepresented communities by advancing access to technology education, career development, and leadership in STEM.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</a:p>
          <a:p>
            <a:r>
              <a:rPr lang="en-US"/>
              <a:t>Your MVP should successfully:</a:t>
            </a:r>
          </a:p>
          <a:p>
            <a:r>
              <a:rPr lang="en-US"/>
              <a:t>·   	Allow users to input their skills in under 30 seconds</a:t>
            </a:r>
          </a:p>
          <a:p>
            <a:r>
              <a:rPr lang="en-US"/>
              <a:t>·   	Help users discover at least 3 missing skills for their target role</a:t>
            </a:r>
          </a:p>
          <a:p>
            <a:r>
              <a:rPr lang="en-US"/>
              <a:t>·   	Provide working links to learning resources</a:t>
            </a:r>
          </a:p>
          <a:p>
            <a:r>
              <a:rPr lang="en-US"/>
              <a:t>·   	Work smoothly on both desktop and mobile devices</a:t>
            </a:r>
          </a:p>
          <a:p>
            <a:r>
              <a:rPr lang="en-US"/>
              <a:t>·   	Have a clean, professional appearance that students would actually want to use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2.svg" Type="http://schemas.openxmlformats.org/officeDocument/2006/relationships/image"/><Relationship Id="rId11" Target="../media/image23.png" Type="http://schemas.openxmlformats.org/officeDocument/2006/relationships/image"/><Relationship Id="rId12" Target="../media/image24.svg" Type="http://schemas.openxmlformats.org/officeDocument/2006/relationships/image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2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7.png" Type="http://schemas.openxmlformats.org/officeDocument/2006/relationships/image"/><Relationship Id="rId11" Target="../media/image28.svg" Type="http://schemas.openxmlformats.org/officeDocument/2006/relationships/image"/><Relationship Id="rId12" Target="../media/image29.png" Type="http://schemas.openxmlformats.org/officeDocument/2006/relationships/image"/><Relationship Id="rId13" Target="../media/image30.svg" Type="http://schemas.openxmlformats.org/officeDocument/2006/relationships/image"/><Relationship Id="rId14" Target="../media/image31.png" Type="http://schemas.openxmlformats.org/officeDocument/2006/relationships/image"/><Relationship Id="rId15" Target="../media/image32.svg" Type="http://schemas.openxmlformats.org/officeDocument/2006/relationships/image"/><Relationship Id="rId16" Target="../media/image33.png" Type="http://schemas.openxmlformats.org/officeDocument/2006/relationships/image"/><Relationship Id="rId17" Target="../media/image34.svg" Type="http://schemas.openxmlformats.org/officeDocument/2006/relationships/image"/><Relationship Id="rId18" Target="../media/image9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25.png" Type="http://schemas.openxmlformats.org/officeDocument/2006/relationships/image"/><Relationship Id="rId9" Target="../media/image26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2" Target="../notesSlides/notesSlide1.xml" Type="http://schemas.openxmlformats.org/officeDocument/2006/relationships/notesSlide"/><Relationship Id="rId3" Target="../media/image1.jpeg" Type="http://schemas.openxmlformats.org/officeDocument/2006/relationships/image"/><Relationship Id="rId4" Target="../media/image9.pn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10.pn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svg" Type="http://schemas.openxmlformats.org/officeDocument/2006/relationships/image"/><Relationship Id="rId11" Target="../media/image15.png" Type="http://schemas.openxmlformats.org/officeDocument/2006/relationships/image"/><Relationship Id="rId12" Target="../media/image16.svg" Type="http://schemas.openxmlformats.org/officeDocument/2006/relationships/image"/><Relationship Id="rId13" Target="../media/image7.png" Type="http://schemas.openxmlformats.org/officeDocument/2006/relationships/image"/><Relationship Id="rId14" Target="../media/image8.svg" Type="http://schemas.openxmlformats.org/officeDocument/2006/relationships/image"/><Relationship Id="rId15" Target="../media/image17.png" Type="http://schemas.openxmlformats.org/officeDocument/2006/relationships/image"/><Relationship Id="rId16" Target="../media/image18.svg" Type="http://schemas.openxmlformats.org/officeDocument/2006/relationships/image"/><Relationship Id="rId17" Target="../media/image19.png" Type="http://schemas.openxmlformats.org/officeDocument/2006/relationships/image"/><Relationship Id="rId18" Target="../media/image20.svg" Type="http://schemas.openxmlformats.org/officeDocument/2006/relationships/image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10.png" Type="http://schemas.openxmlformats.org/officeDocument/2006/relationships/image"/><Relationship Id="rId7" Target="../media/image4.png" Type="http://schemas.openxmlformats.org/officeDocument/2006/relationships/image"/><Relationship Id="rId8" Target="../media/image5.sv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35344" y="-2826831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3337481" y="5797075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48059" y="4714599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3" y="0"/>
                </a:lnTo>
                <a:lnTo>
                  <a:pt x="1180233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514103" y="6009363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606745" y="7364117"/>
            <a:ext cx="3074511" cy="760941"/>
          </a:xfrm>
          <a:custGeom>
            <a:avLst/>
            <a:gdLst/>
            <a:ahLst/>
            <a:cxnLst/>
            <a:rect r="r" b="b" t="t" l="l"/>
            <a:pathLst>
              <a:path h="760941" w="3074511">
                <a:moveTo>
                  <a:pt x="0" y="0"/>
                </a:moveTo>
                <a:lnTo>
                  <a:pt x="3074510" y="0"/>
                </a:lnTo>
                <a:lnTo>
                  <a:pt x="3074510" y="760942"/>
                </a:lnTo>
                <a:lnTo>
                  <a:pt x="0" y="7609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702088" y="-610643"/>
            <a:ext cx="3461576" cy="4114800"/>
          </a:xfrm>
          <a:custGeom>
            <a:avLst/>
            <a:gdLst/>
            <a:ahLst/>
            <a:cxnLst/>
            <a:rect r="r" b="b" t="t" l="l"/>
            <a:pathLst>
              <a:path h="4114800" w="3461576">
                <a:moveTo>
                  <a:pt x="0" y="0"/>
                </a:moveTo>
                <a:lnTo>
                  <a:pt x="3461576" y="0"/>
                </a:lnTo>
                <a:lnTo>
                  <a:pt x="34615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true" rot="0">
            <a:off x="15168823" y="6403240"/>
            <a:ext cx="3461576" cy="4114800"/>
          </a:xfrm>
          <a:custGeom>
            <a:avLst/>
            <a:gdLst/>
            <a:ahLst/>
            <a:cxnLst/>
            <a:rect r="r" b="b" t="t" l="l"/>
            <a:pathLst>
              <a:path h="4114800" w="3461576">
                <a:moveTo>
                  <a:pt x="3461575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461575" y="0"/>
                </a:lnTo>
                <a:lnTo>
                  <a:pt x="3461575" y="4114800"/>
                </a:lnTo>
                <a:close/>
              </a:path>
            </a:pathLst>
          </a:custGeom>
          <a:blipFill>
            <a:blip r:embed="rId8">
              <a:alphaModFix amt="2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0" y="2440656"/>
            <a:ext cx="18288000" cy="3479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BDPA INDIANAPOLIS</a:t>
            </a:r>
          </a:p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HACKATHON 🚀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67954" y="6190698"/>
            <a:ext cx="12952091" cy="750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2"/>
              </a:lnSpc>
              <a:spcBef>
                <a:spcPct val="0"/>
              </a:spcBef>
            </a:pPr>
            <a:r>
              <a:rPr lang="en-US" sz="4201" spc="135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Nov 8, 2025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31969" y="7526825"/>
            <a:ext cx="2824062" cy="454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2"/>
              </a:lnSpc>
              <a:spcBef>
                <a:spcPct val="0"/>
              </a:spcBef>
            </a:pPr>
            <a:r>
              <a:rPr lang="en-US" sz="2644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Presented by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842187" y="8280310"/>
            <a:ext cx="6603626" cy="72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250">
                <a:solidFill>
                  <a:srgbClr val="FFFFFF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Black Data Processing Associates Indianapolis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089465" y="3562752"/>
            <a:ext cx="10841025" cy="10037373"/>
          </a:xfrm>
          <a:custGeom>
            <a:avLst/>
            <a:gdLst/>
            <a:ahLst/>
            <a:cxnLst/>
            <a:rect r="r" b="b" t="t" l="l"/>
            <a:pathLst>
              <a:path h="10037373" w="10841025">
                <a:moveTo>
                  <a:pt x="0" y="0"/>
                </a:moveTo>
                <a:lnTo>
                  <a:pt x="10841025" y="0"/>
                </a:lnTo>
                <a:lnTo>
                  <a:pt x="10841025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03" r="0" b="-40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5177" y="3997907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5" y="0"/>
                </a:lnTo>
                <a:lnTo>
                  <a:pt x="10414745" y="8464347"/>
                </a:lnTo>
                <a:lnTo>
                  <a:pt x="0" y="84643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69183" y="937230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3193" y="8864423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3313" y="3519577"/>
            <a:ext cx="17404687" cy="5623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2"/>
              </a:lnSpc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Provide direct links to free learning resources for each missing skill.</a:t>
            </a:r>
          </a:p>
          <a:p>
            <a:pPr algn="l">
              <a:lnSpc>
                <a:spcPts val="4452"/>
              </a:lnSpc>
            </a:pP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Static database of learning resources for common skills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Link each missing skill to 1-2 recommended free resources (YouTube tutorials, documentation, free courses)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resource format: Title, URL, Platform (e.g., "JavaScript Basics - freeCodeCamp")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resource categorization (Video, Interactive Course, Documentation)</a:t>
            </a:r>
          </a:p>
          <a:p>
            <a:pPr algn="l">
              <a:lnSpc>
                <a:spcPts val="4452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83313" y="876584"/>
            <a:ext cx="15785870" cy="243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LEARNING RESOURCE RECOMMENDATIONS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089465" y="3562752"/>
            <a:ext cx="10841025" cy="10037373"/>
          </a:xfrm>
          <a:custGeom>
            <a:avLst/>
            <a:gdLst/>
            <a:ahLst/>
            <a:cxnLst/>
            <a:rect r="r" b="b" t="t" l="l"/>
            <a:pathLst>
              <a:path h="10037373" w="10841025">
                <a:moveTo>
                  <a:pt x="0" y="0"/>
                </a:moveTo>
                <a:lnTo>
                  <a:pt x="10841025" y="0"/>
                </a:lnTo>
                <a:lnTo>
                  <a:pt x="10841025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03" r="0" b="-40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5177" y="3997907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5" y="0"/>
                </a:lnTo>
                <a:lnTo>
                  <a:pt x="10414745" y="8464347"/>
                </a:lnTo>
                <a:lnTo>
                  <a:pt x="0" y="84643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69183" y="937230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3193" y="8864423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3313" y="2279195"/>
            <a:ext cx="15938798" cy="4499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2"/>
              </a:lnSpc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Display a gap analysis results in a clean, easy-to-understand format.</a:t>
            </a:r>
          </a:p>
          <a:p>
            <a:pPr algn="l">
              <a:lnSpc>
                <a:spcPts val="4452"/>
              </a:lnSpc>
            </a:pP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Show current skills vs. required skills for selected role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isplay missing skills as a simple list or basic chart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Show percentage completion toward role readiness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Clickable links to learning resources for each missing skill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responsive design that works on desktop and mobile</a:t>
            </a:r>
          </a:p>
          <a:p>
            <a:pPr algn="l">
              <a:lnSpc>
                <a:spcPts val="4452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83313" y="876584"/>
            <a:ext cx="15785870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SIMPLE RESULTS DASHBOARD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29093" y="4657032"/>
            <a:ext cx="11746588" cy="2695258"/>
          </a:xfrm>
          <a:custGeom>
            <a:avLst/>
            <a:gdLst/>
            <a:ahLst/>
            <a:cxnLst/>
            <a:rect r="r" b="b" t="t" l="l"/>
            <a:pathLst>
              <a:path h="2695258" w="11746588">
                <a:moveTo>
                  <a:pt x="0" y="0"/>
                </a:moveTo>
                <a:lnTo>
                  <a:pt x="11746588" y="0"/>
                </a:lnTo>
                <a:lnTo>
                  <a:pt x="11746588" y="2695258"/>
                </a:lnTo>
                <a:lnTo>
                  <a:pt x="0" y="26952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-3933" r="0" b="-393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1929947" y="1858089"/>
            <a:ext cx="10841025" cy="10037373"/>
          </a:xfrm>
          <a:custGeom>
            <a:avLst/>
            <a:gdLst/>
            <a:ahLst/>
            <a:cxnLst/>
            <a:rect r="r" b="b" t="t" l="l"/>
            <a:pathLst>
              <a:path h="10037373" w="10841025">
                <a:moveTo>
                  <a:pt x="0" y="0"/>
                </a:moveTo>
                <a:lnTo>
                  <a:pt x="10841025" y="0"/>
                </a:lnTo>
                <a:lnTo>
                  <a:pt x="10841025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003" r="0" b="-4003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182058" y="4258056"/>
            <a:ext cx="4561944" cy="4223764"/>
          </a:xfrm>
          <a:custGeom>
            <a:avLst/>
            <a:gdLst/>
            <a:ahLst/>
            <a:cxnLst/>
            <a:rect r="r" b="b" t="t" l="l"/>
            <a:pathLst>
              <a:path h="4223764" w="4561944">
                <a:moveTo>
                  <a:pt x="0" y="0"/>
                </a:moveTo>
                <a:lnTo>
                  <a:pt x="4561944" y="0"/>
                </a:lnTo>
                <a:lnTo>
                  <a:pt x="4561944" y="4223765"/>
                </a:lnTo>
                <a:lnTo>
                  <a:pt x="0" y="4223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5000"/>
            </a:blip>
            <a:stretch>
              <a:fillRect l="0" t="-4003" r="0" b="-400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428230" y="6004661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6" y="0"/>
                </a:lnTo>
                <a:lnTo>
                  <a:pt x="10414746" y="8464348"/>
                </a:lnTo>
                <a:lnTo>
                  <a:pt x="0" y="84643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834697" y="6004661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6" y="0"/>
                </a:lnTo>
                <a:lnTo>
                  <a:pt x="10414746" y="8464348"/>
                </a:lnTo>
                <a:lnTo>
                  <a:pt x="0" y="84643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469035" y="7375581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7"/>
                </a:lnTo>
                <a:lnTo>
                  <a:pt x="0" y="120585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428230" y="634823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5" y="0"/>
                </a:lnTo>
                <a:lnTo>
                  <a:pt x="771015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7547965" y="7375581"/>
            <a:ext cx="6493107" cy="2946247"/>
          </a:xfrm>
          <a:custGeom>
            <a:avLst/>
            <a:gdLst/>
            <a:ahLst/>
            <a:cxnLst/>
            <a:rect r="r" b="b" t="t" l="l"/>
            <a:pathLst>
              <a:path h="2946247" w="6493107">
                <a:moveTo>
                  <a:pt x="0" y="0"/>
                </a:moveTo>
                <a:lnTo>
                  <a:pt x="6493108" y="0"/>
                </a:lnTo>
                <a:lnTo>
                  <a:pt x="6493108" y="2946247"/>
                </a:lnTo>
                <a:lnTo>
                  <a:pt x="0" y="294624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466970">
            <a:off x="13825509" y="4923008"/>
            <a:ext cx="5452430" cy="5724336"/>
          </a:xfrm>
          <a:custGeom>
            <a:avLst/>
            <a:gdLst/>
            <a:ahLst/>
            <a:cxnLst/>
            <a:rect r="r" b="b" t="t" l="l"/>
            <a:pathLst>
              <a:path h="5724336" w="5452430">
                <a:moveTo>
                  <a:pt x="0" y="0"/>
                </a:moveTo>
                <a:lnTo>
                  <a:pt x="5452430" y="0"/>
                </a:lnTo>
                <a:lnTo>
                  <a:pt x="5452430" y="5724336"/>
                </a:lnTo>
                <a:lnTo>
                  <a:pt x="0" y="572433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767593" y="1474233"/>
            <a:ext cx="15491707" cy="2852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38"/>
              </a:lnSpc>
            </a:pPr>
            <a:r>
              <a:rPr lang="en-US" sz="10413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BONUS FEATURES 💡</a:t>
            </a:r>
          </a:p>
          <a:p>
            <a:pPr algn="l">
              <a:lnSpc>
                <a:spcPts val="1103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058831" y="5145407"/>
            <a:ext cx="10978269" cy="122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75"/>
              </a:lnSpc>
            </a:pPr>
            <a:r>
              <a:rPr lang="en-US" sz="2525" spc="2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Once the MVP is complete, teams can enhance their application with additional features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0532766" y="6712387"/>
            <a:ext cx="4561944" cy="4223764"/>
          </a:xfrm>
          <a:custGeom>
            <a:avLst/>
            <a:gdLst/>
            <a:ahLst/>
            <a:cxnLst/>
            <a:rect r="r" b="b" t="t" l="l"/>
            <a:pathLst>
              <a:path h="4223764" w="4561944">
                <a:moveTo>
                  <a:pt x="0" y="0"/>
                </a:moveTo>
                <a:lnTo>
                  <a:pt x="4561944" y="0"/>
                </a:lnTo>
                <a:lnTo>
                  <a:pt x="4561944" y="4223764"/>
                </a:lnTo>
                <a:lnTo>
                  <a:pt x="0" y="42237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5000"/>
            </a:blip>
            <a:stretch>
              <a:fillRect l="0" t="-4003" r="0" b="-4003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9144000" y="7352290"/>
            <a:ext cx="4561944" cy="4223764"/>
          </a:xfrm>
          <a:custGeom>
            <a:avLst/>
            <a:gdLst/>
            <a:ahLst/>
            <a:cxnLst/>
            <a:rect r="r" b="b" t="t" l="l"/>
            <a:pathLst>
              <a:path h="4223764" w="4561944">
                <a:moveTo>
                  <a:pt x="0" y="0"/>
                </a:moveTo>
                <a:lnTo>
                  <a:pt x="4561944" y="0"/>
                </a:lnTo>
                <a:lnTo>
                  <a:pt x="4561944" y="4223764"/>
                </a:lnTo>
                <a:lnTo>
                  <a:pt x="0" y="42237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5000"/>
            </a:blip>
            <a:stretch>
              <a:fillRect l="0" t="-4003" r="0" b="-4003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368003" y="7375581"/>
            <a:ext cx="4561944" cy="4223764"/>
          </a:xfrm>
          <a:custGeom>
            <a:avLst/>
            <a:gdLst/>
            <a:ahLst/>
            <a:cxnLst/>
            <a:rect r="r" b="b" t="t" l="l"/>
            <a:pathLst>
              <a:path h="4223764" w="4561944">
                <a:moveTo>
                  <a:pt x="0" y="0"/>
                </a:moveTo>
                <a:lnTo>
                  <a:pt x="4561944" y="0"/>
                </a:lnTo>
                <a:lnTo>
                  <a:pt x="4561944" y="4223764"/>
                </a:lnTo>
                <a:lnTo>
                  <a:pt x="0" y="42237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5000"/>
            </a:blip>
            <a:stretch>
              <a:fillRect l="0" t="-4003" r="0" b="-4003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7232475" y="7146418"/>
            <a:ext cx="4561944" cy="4223764"/>
          </a:xfrm>
          <a:custGeom>
            <a:avLst/>
            <a:gdLst/>
            <a:ahLst/>
            <a:cxnLst/>
            <a:rect r="r" b="b" t="t" l="l"/>
            <a:pathLst>
              <a:path h="4223764" w="4561944">
                <a:moveTo>
                  <a:pt x="0" y="0"/>
                </a:moveTo>
                <a:lnTo>
                  <a:pt x="4561944" y="0"/>
                </a:lnTo>
                <a:lnTo>
                  <a:pt x="4561944" y="4223764"/>
                </a:lnTo>
                <a:lnTo>
                  <a:pt x="0" y="42237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5000"/>
            </a:blip>
            <a:stretch>
              <a:fillRect l="0" t="-4003" r="0" b="-4003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6335194" y="6876775"/>
            <a:ext cx="4561944" cy="4223764"/>
          </a:xfrm>
          <a:custGeom>
            <a:avLst/>
            <a:gdLst/>
            <a:ahLst/>
            <a:cxnLst/>
            <a:rect r="r" b="b" t="t" l="l"/>
            <a:pathLst>
              <a:path h="4223764" w="4561944">
                <a:moveTo>
                  <a:pt x="0" y="0"/>
                </a:moveTo>
                <a:lnTo>
                  <a:pt x="4561944" y="0"/>
                </a:lnTo>
                <a:lnTo>
                  <a:pt x="4561944" y="4223765"/>
                </a:lnTo>
                <a:lnTo>
                  <a:pt x="0" y="4223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5000"/>
            </a:blip>
            <a:stretch>
              <a:fillRect l="0" t="-4003" r="0" b="-4003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8901086" y="6469556"/>
            <a:ext cx="4561944" cy="4223764"/>
          </a:xfrm>
          <a:custGeom>
            <a:avLst/>
            <a:gdLst/>
            <a:ahLst/>
            <a:cxnLst/>
            <a:rect r="r" b="b" t="t" l="l"/>
            <a:pathLst>
              <a:path h="4223764" w="4561944">
                <a:moveTo>
                  <a:pt x="0" y="0"/>
                </a:moveTo>
                <a:lnTo>
                  <a:pt x="4561944" y="0"/>
                </a:lnTo>
                <a:lnTo>
                  <a:pt x="4561944" y="4223765"/>
                </a:lnTo>
                <a:lnTo>
                  <a:pt x="0" y="4223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5000"/>
            </a:blip>
            <a:stretch>
              <a:fillRect l="0" t="-4003" r="0" b="-4003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089465" y="3562752"/>
            <a:ext cx="10841025" cy="10037373"/>
          </a:xfrm>
          <a:custGeom>
            <a:avLst/>
            <a:gdLst/>
            <a:ahLst/>
            <a:cxnLst/>
            <a:rect r="r" b="b" t="t" l="l"/>
            <a:pathLst>
              <a:path h="10037373" w="10841025">
                <a:moveTo>
                  <a:pt x="0" y="0"/>
                </a:moveTo>
                <a:lnTo>
                  <a:pt x="10841025" y="0"/>
                </a:lnTo>
                <a:lnTo>
                  <a:pt x="10841025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003" r="0" b="-40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5177" y="3997907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5" y="0"/>
                </a:lnTo>
                <a:lnTo>
                  <a:pt x="10414745" y="8464347"/>
                </a:lnTo>
                <a:lnTo>
                  <a:pt x="0" y="8464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69183" y="937230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3193" y="8864423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3313" y="2279195"/>
            <a:ext cx="14024472" cy="6185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b="true" sz="3049" spc="2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Functionality</a:t>
            </a: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Does the core flow work smoothly?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b="true" sz="3049" spc="2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User Experience</a:t>
            </a: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Is it easy for students to use?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b="true" sz="3049" spc="2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Code Quality:</a:t>
            </a: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Clean, readable code with good structure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b="true" sz="3049" spc="2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Design</a:t>
            </a: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Simple but polished interface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b="true" sz="3049" spc="28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Completeness</a:t>
            </a: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All MVP features implemented and working</a:t>
            </a:r>
          </a:p>
          <a:p>
            <a:pPr algn="l">
              <a:lnSpc>
                <a:spcPts val="4452"/>
              </a:lnSpc>
            </a:pPr>
          </a:p>
          <a:p>
            <a:pPr algn="l">
              <a:lnSpc>
                <a:spcPts val="4452"/>
              </a:lnSpc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Bonus Points: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Creative bonus features that add real value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Exceptional design and user experience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Technical innovation or clever solutions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Real-world applicability and usefulness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3313" y="876584"/>
            <a:ext cx="15785870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EVALUATION CRITERIA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37574">
            <a:off x="-970578" y="-1415960"/>
            <a:ext cx="6174034" cy="5017806"/>
          </a:xfrm>
          <a:custGeom>
            <a:avLst/>
            <a:gdLst/>
            <a:ahLst/>
            <a:cxnLst/>
            <a:rect r="r" b="b" t="t" l="l"/>
            <a:pathLst>
              <a:path h="5017806" w="6174034">
                <a:moveTo>
                  <a:pt x="0" y="0"/>
                </a:moveTo>
                <a:lnTo>
                  <a:pt x="6174034" y="0"/>
                </a:lnTo>
                <a:lnTo>
                  <a:pt x="6174034" y="5017806"/>
                </a:lnTo>
                <a:lnTo>
                  <a:pt x="0" y="5017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819810" y="-1892254"/>
            <a:ext cx="9154290" cy="8475677"/>
          </a:xfrm>
          <a:custGeom>
            <a:avLst/>
            <a:gdLst/>
            <a:ahLst/>
            <a:cxnLst/>
            <a:rect r="r" b="b" t="t" l="l"/>
            <a:pathLst>
              <a:path h="8475677" w="9154290">
                <a:moveTo>
                  <a:pt x="0" y="0"/>
                </a:moveTo>
                <a:lnTo>
                  <a:pt x="9154290" y="0"/>
                </a:lnTo>
                <a:lnTo>
                  <a:pt x="9154290" y="8475677"/>
                </a:lnTo>
                <a:lnTo>
                  <a:pt x="0" y="84756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03" r="0" b="-40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883316" y="1185058"/>
            <a:ext cx="8794334" cy="7147395"/>
          </a:xfrm>
          <a:custGeom>
            <a:avLst/>
            <a:gdLst/>
            <a:ahLst/>
            <a:cxnLst/>
            <a:rect r="r" b="b" t="t" l="l"/>
            <a:pathLst>
              <a:path h="7147395" w="8794334">
                <a:moveTo>
                  <a:pt x="0" y="0"/>
                </a:moveTo>
                <a:lnTo>
                  <a:pt x="8794335" y="0"/>
                </a:lnTo>
                <a:lnTo>
                  <a:pt x="8794335" y="7147396"/>
                </a:lnTo>
                <a:lnTo>
                  <a:pt x="0" y="71473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853445" y="8890486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7"/>
                </a:lnTo>
                <a:lnTo>
                  <a:pt x="0" y="120585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659226" y="539035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936078" y="0"/>
            <a:ext cx="3403335" cy="3352285"/>
          </a:xfrm>
          <a:custGeom>
            <a:avLst/>
            <a:gdLst/>
            <a:ahLst/>
            <a:cxnLst/>
            <a:rect r="r" b="b" t="t" l="l"/>
            <a:pathLst>
              <a:path h="3352285" w="3403335">
                <a:moveTo>
                  <a:pt x="0" y="0"/>
                </a:moveTo>
                <a:lnTo>
                  <a:pt x="3403335" y="0"/>
                </a:lnTo>
                <a:lnTo>
                  <a:pt x="3403335" y="3352285"/>
                </a:lnTo>
                <a:lnTo>
                  <a:pt x="0" y="335228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12987" y="8740511"/>
            <a:ext cx="1602441" cy="1035577"/>
          </a:xfrm>
          <a:custGeom>
            <a:avLst/>
            <a:gdLst/>
            <a:ahLst/>
            <a:cxnLst/>
            <a:rect r="r" b="b" t="t" l="l"/>
            <a:pathLst>
              <a:path h="1035577" w="1602441">
                <a:moveTo>
                  <a:pt x="0" y="0"/>
                </a:moveTo>
                <a:lnTo>
                  <a:pt x="1602440" y="0"/>
                </a:lnTo>
                <a:lnTo>
                  <a:pt x="1602440" y="1035578"/>
                </a:lnTo>
                <a:lnTo>
                  <a:pt x="0" y="103557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221201" y="3245435"/>
            <a:ext cx="801220" cy="517789"/>
          </a:xfrm>
          <a:custGeom>
            <a:avLst/>
            <a:gdLst/>
            <a:ahLst/>
            <a:cxnLst/>
            <a:rect r="r" b="b" t="t" l="l"/>
            <a:pathLst>
              <a:path h="517789" w="801220">
                <a:moveTo>
                  <a:pt x="0" y="0"/>
                </a:moveTo>
                <a:lnTo>
                  <a:pt x="801220" y="0"/>
                </a:lnTo>
                <a:lnTo>
                  <a:pt x="801220" y="517789"/>
                </a:lnTo>
                <a:lnTo>
                  <a:pt x="0" y="5177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206494" y="5143500"/>
            <a:ext cx="606690" cy="392073"/>
          </a:xfrm>
          <a:custGeom>
            <a:avLst/>
            <a:gdLst/>
            <a:ahLst/>
            <a:cxnLst/>
            <a:rect r="r" b="b" t="t" l="l"/>
            <a:pathLst>
              <a:path h="392073" w="606690">
                <a:moveTo>
                  <a:pt x="0" y="0"/>
                </a:moveTo>
                <a:lnTo>
                  <a:pt x="606690" y="0"/>
                </a:lnTo>
                <a:lnTo>
                  <a:pt x="606690" y="392073"/>
                </a:lnTo>
                <a:lnTo>
                  <a:pt x="0" y="392073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710935" y="9455834"/>
            <a:ext cx="991117" cy="640510"/>
          </a:xfrm>
          <a:custGeom>
            <a:avLst/>
            <a:gdLst/>
            <a:ahLst/>
            <a:cxnLst/>
            <a:rect r="r" b="b" t="t" l="l"/>
            <a:pathLst>
              <a:path h="640510" w="991117">
                <a:moveTo>
                  <a:pt x="0" y="0"/>
                </a:moveTo>
                <a:lnTo>
                  <a:pt x="991118" y="0"/>
                </a:lnTo>
                <a:lnTo>
                  <a:pt x="991118" y="640509"/>
                </a:lnTo>
                <a:lnTo>
                  <a:pt x="0" y="64050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529512" y="1481169"/>
            <a:ext cx="1595800" cy="2824426"/>
          </a:xfrm>
          <a:custGeom>
            <a:avLst/>
            <a:gdLst/>
            <a:ahLst/>
            <a:cxnLst/>
            <a:rect r="r" b="b" t="t" l="l"/>
            <a:pathLst>
              <a:path h="2824426" w="1595800">
                <a:moveTo>
                  <a:pt x="0" y="0"/>
                </a:moveTo>
                <a:lnTo>
                  <a:pt x="1595800" y="0"/>
                </a:lnTo>
                <a:lnTo>
                  <a:pt x="1595800" y="2824426"/>
                </a:lnTo>
                <a:lnTo>
                  <a:pt x="0" y="2824426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767593" y="1474233"/>
            <a:ext cx="10660637" cy="2852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38"/>
              </a:lnSpc>
            </a:pPr>
            <a:r>
              <a:rPr lang="en-US" sz="10413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MEET YOUR TEAM</a:t>
            </a:r>
          </a:p>
        </p:txBody>
      </p:sp>
      <p:sp>
        <p:nvSpPr>
          <p:cNvPr name="Freeform 15" id="15"/>
          <p:cNvSpPr/>
          <p:nvPr/>
        </p:nvSpPr>
        <p:spPr>
          <a:xfrm flipH="true" flipV="false" rot="0">
            <a:off x="12138178" y="1392370"/>
            <a:ext cx="1595800" cy="2824426"/>
          </a:xfrm>
          <a:custGeom>
            <a:avLst/>
            <a:gdLst/>
            <a:ahLst/>
            <a:cxnLst/>
            <a:rect r="r" b="b" t="t" l="l"/>
            <a:pathLst>
              <a:path h="2824426" w="1595800">
                <a:moveTo>
                  <a:pt x="1595800" y="0"/>
                </a:moveTo>
                <a:lnTo>
                  <a:pt x="0" y="0"/>
                </a:lnTo>
                <a:lnTo>
                  <a:pt x="0" y="2824426"/>
                </a:lnTo>
                <a:lnTo>
                  <a:pt x="1595800" y="2824426"/>
                </a:lnTo>
                <a:lnTo>
                  <a:pt x="159580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740904" y="4502485"/>
            <a:ext cx="2558949" cy="633340"/>
          </a:xfrm>
          <a:custGeom>
            <a:avLst/>
            <a:gdLst/>
            <a:ahLst/>
            <a:cxnLst/>
            <a:rect r="r" b="b" t="t" l="l"/>
            <a:pathLst>
              <a:path h="633340" w="2558949">
                <a:moveTo>
                  <a:pt x="0" y="0"/>
                </a:moveTo>
                <a:lnTo>
                  <a:pt x="2558949" y="0"/>
                </a:lnTo>
                <a:lnTo>
                  <a:pt x="2558949" y="633340"/>
                </a:lnTo>
                <a:lnTo>
                  <a:pt x="0" y="63334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4776645" y="4502485"/>
            <a:ext cx="2558949" cy="633340"/>
          </a:xfrm>
          <a:custGeom>
            <a:avLst/>
            <a:gdLst/>
            <a:ahLst/>
            <a:cxnLst/>
            <a:rect r="r" b="b" t="t" l="l"/>
            <a:pathLst>
              <a:path h="633340" w="2558949">
                <a:moveTo>
                  <a:pt x="0" y="0"/>
                </a:moveTo>
                <a:lnTo>
                  <a:pt x="2558949" y="0"/>
                </a:lnTo>
                <a:lnTo>
                  <a:pt x="2558949" y="633340"/>
                </a:lnTo>
                <a:lnTo>
                  <a:pt x="0" y="63334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7812386" y="4502485"/>
            <a:ext cx="2558949" cy="633340"/>
          </a:xfrm>
          <a:custGeom>
            <a:avLst/>
            <a:gdLst/>
            <a:ahLst/>
            <a:cxnLst/>
            <a:rect r="r" b="b" t="t" l="l"/>
            <a:pathLst>
              <a:path h="633340" w="2558949">
                <a:moveTo>
                  <a:pt x="0" y="0"/>
                </a:moveTo>
                <a:lnTo>
                  <a:pt x="2558949" y="0"/>
                </a:lnTo>
                <a:lnTo>
                  <a:pt x="2558949" y="633340"/>
                </a:lnTo>
                <a:lnTo>
                  <a:pt x="0" y="63334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0861960" y="4502485"/>
            <a:ext cx="2558949" cy="633340"/>
          </a:xfrm>
          <a:custGeom>
            <a:avLst/>
            <a:gdLst/>
            <a:ahLst/>
            <a:cxnLst/>
            <a:rect r="r" b="b" t="t" l="l"/>
            <a:pathLst>
              <a:path h="633340" w="2558949">
                <a:moveTo>
                  <a:pt x="0" y="0"/>
                </a:moveTo>
                <a:lnTo>
                  <a:pt x="2558949" y="0"/>
                </a:lnTo>
                <a:lnTo>
                  <a:pt x="2558949" y="633340"/>
                </a:lnTo>
                <a:lnTo>
                  <a:pt x="0" y="63334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3878144" y="4502485"/>
            <a:ext cx="2558949" cy="633340"/>
          </a:xfrm>
          <a:custGeom>
            <a:avLst/>
            <a:gdLst/>
            <a:ahLst/>
            <a:cxnLst/>
            <a:rect r="r" b="b" t="t" l="l"/>
            <a:pathLst>
              <a:path h="633340" w="2558949">
                <a:moveTo>
                  <a:pt x="0" y="0"/>
                </a:moveTo>
                <a:lnTo>
                  <a:pt x="2558950" y="0"/>
                </a:lnTo>
                <a:lnTo>
                  <a:pt x="2558950" y="633340"/>
                </a:lnTo>
                <a:lnTo>
                  <a:pt x="0" y="633340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2239205" y="4574747"/>
            <a:ext cx="1276255" cy="412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2"/>
              </a:lnSpc>
            </a:pPr>
            <a:r>
              <a:rPr lang="en-US" sz="2234" spc="21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Team 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426035" y="4574747"/>
            <a:ext cx="1276255" cy="412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2"/>
              </a:lnSpc>
            </a:pPr>
            <a:r>
              <a:rPr lang="en-US" sz="2234" spc="21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Team 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452606" y="4574747"/>
            <a:ext cx="1276255" cy="412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2"/>
              </a:lnSpc>
            </a:pPr>
            <a:r>
              <a:rPr lang="en-US" sz="2234" spc="21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Team 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522433" y="4574747"/>
            <a:ext cx="1276255" cy="412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2"/>
              </a:lnSpc>
            </a:pPr>
            <a:r>
              <a:rPr lang="en-US" sz="2234" spc="21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Team 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507991" y="4582790"/>
            <a:ext cx="1276255" cy="412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2"/>
              </a:lnSpc>
            </a:pPr>
            <a:r>
              <a:rPr lang="en-US" sz="2234" spc="21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Team 5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861960" y="5412050"/>
            <a:ext cx="3016184" cy="4097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Aryaman Patel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Olaoluwa Daniel Ajagbonna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Kingston Chambers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Ariel Leistner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David Wang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Sishir Chilakamarri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582642" y="5459373"/>
            <a:ext cx="3016184" cy="286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John Orina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Anson Lam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Manan Pahwa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Raghav Kodiyalam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Pharo Ajagbonna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548027" y="5463393"/>
            <a:ext cx="3016184" cy="3688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Twumasi Amoah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Kaushik Sannidhi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Yog Trivedi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Advait Bharathulwar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Utsav Arora</a:t>
            </a:r>
          </a:p>
          <a:p>
            <a:pPr algn="just">
              <a:lnSpc>
                <a:spcPts val="3279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13897194" y="5463393"/>
            <a:ext cx="3016184" cy="3278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Akshat Boudh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Shreyas Sreenath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Kanav Khurana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Drew White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Donggyu Yoon</a:t>
            </a:r>
          </a:p>
          <a:p>
            <a:pPr algn="just">
              <a:lnSpc>
                <a:spcPts val="3279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512286" y="5395629"/>
            <a:ext cx="3016184" cy="286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Rohit Rao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Vincent Bayode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Shlok Tandon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Yuvraaj Suri</a:t>
            </a:r>
          </a:p>
          <a:p>
            <a:pPr algn="just" marL="484920" indent="-242460" lvl="1">
              <a:lnSpc>
                <a:spcPts val="3279"/>
              </a:lnSpc>
              <a:buAutoNum type="arabicPeriod" startAt="1"/>
            </a:pPr>
            <a:r>
              <a:rPr lang="en-US" sz="2246" spc="2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Lorentz Voltaire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938869" y="5064511"/>
            <a:ext cx="11349131" cy="2808910"/>
          </a:xfrm>
          <a:custGeom>
            <a:avLst/>
            <a:gdLst/>
            <a:ahLst/>
            <a:cxnLst/>
            <a:rect r="r" b="b" t="t" l="l"/>
            <a:pathLst>
              <a:path h="2808910" w="11349131">
                <a:moveTo>
                  <a:pt x="0" y="0"/>
                </a:moveTo>
                <a:lnTo>
                  <a:pt x="11349131" y="0"/>
                </a:lnTo>
                <a:lnTo>
                  <a:pt x="11349131" y="2808910"/>
                </a:lnTo>
                <a:lnTo>
                  <a:pt x="0" y="28089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037525">
            <a:off x="13303897" y="-3174531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3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172526" y="5504375"/>
            <a:ext cx="6037534" cy="5634643"/>
          </a:xfrm>
          <a:custGeom>
            <a:avLst/>
            <a:gdLst/>
            <a:ahLst/>
            <a:cxnLst/>
            <a:rect r="r" b="b" t="t" l="l"/>
            <a:pathLst>
              <a:path h="5634643" w="6037534">
                <a:moveTo>
                  <a:pt x="0" y="0"/>
                </a:moveTo>
                <a:lnTo>
                  <a:pt x="6037534" y="0"/>
                </a:lnTo>
                <a:lnTo>
                  <a:pt x="6037534" y="5634644"/>
                </a:lnTo>
                <a:lnTo>
                  <a:pt x="0" y="56346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575" r="0" b="-357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5780" y="3760123"/>
            <a:ext cx="4416613" cy="4121888"/>
          </a:xfrm>
          <a:custGeom>
            <a:avLst/>
            <a:gdLst/>
            <a:ahLst/>
            <a:cxnLst/>
            <a:rect r="r" b="b" t="t" l="l"/>
            <a:pathLst>
              <a:path h="4121888" w="4416613">
                <a:moveTo>
                  <a:pt x="0" y="0"/>
                </a:moveTo>
                <a:lnTo>
                  <a:pt x="4416613" y="0"/>
                </a:lnTo>
                <a:lnTo>
                  <a:pt x="4416613" y="4121888"/>
                </a:lnTo>
                <a:lnTo>
                  <a:pt x="0" y="41218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575" r="0" b="-357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6460501" y="6292129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5" y="0"/>
                </a:lnTo>
                <a:lnTo>
                  <a:pt x="10414745" y="8464348"/>
                </a:lnTo>
                <a:lnTo>
                  <a:pt x="0" y="846434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3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619943" y="577432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959716" y="7649242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39151" y="4074852"/>
            <a:ext cx="5889759" cy="6017633"/>
          </a:xfrm>
          <a:custGeom>
            <a:avLst/>
            <a:gdLst/>
            <a:ahLst/>
            <a:cxnLst/>
            <a:rect r="r" b="b" t="t" l="l"/>
            <a:pathLst>
              <a:path h="6017633" w="5889759">
                <a:moveTo>
                  <a:pt x="0" y="0"/>
                </a:moveTo>
                <a:lnTo>
                  <a:pt x="5889759" y="0"/>
                </a:lnTo>
                <a:lnTo>
                  <a:pt x="5889759" y="6017633"/>
                </a:lnTo>
                <a:lnTo>
                  <a:pt x="0" y="601763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673519" y="1926873"/>
            <a:ext cx="9573489" cy="2820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142"/>
              </a:lnSpc>
            </a:pPr>
            <a:r>
              <a:rPr lang="en-US" sz="9605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HACKATHON CHALLENGE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68233" y="5222015"/>
            <a:ext cx="9291067" cy="2427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3"/>
              </a:lnSpc>
            </a:pPr>
            <a:r>
              <a:rPr lang="en-US" sz="2646" spc="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 is reshaping how we learn, work, and grow. Your challenge: harness its power to guide career journeys, close skills gaps, and redefine what growth looks like in the digital age.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255" y="3731323"/>
            <a:ext cx="11695086" cy="2894534"/>
          </a:xfrm>
          <a:custGeom>
            <a:avLst/>
            <a:gdLst/>
            <a:ahLst/>
            <a:cxnLst/>
            <a:rect r="r" b="b" t="t" l="l"/>
            <a:pathLst>
              <a:path h="2894534" w="11695086">
                <a:moveTo>
                  <a:pt x="0" y="0"/>
                </a:moveTo>
                <a:lnTo>
                  <a:pt x="11695086" y="0"/>
                </a:lnTo>
                <a:lnTo>
                  <a:pt x="11695086" y="2894534"/>
                </a:lnTo>
                <a:lnTo>
                  <a:pt x="0" y="28945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9414853" y="1284922"/>
            <a:ext cx="10755069" cy="10037373"/>
          </a:xfrm>
          <a:custGeom>
            <a:avLst/>
            <a:gdLst/>
            <a:ahLst/>
            <a:cxnLst/>
            <a:rect r="r" b="b" t="t" l="l"/>
            <a:pathLst>
              <a:path h="10037373" w="10755069">
                <a:moveTo>
                  <a:pt x="0" y="0"/>
                </a:moveTo>
                <a:lnTo>
                  <a:pt x="10755069" y="0"/>
                </a:lnTo>
                <a:lnTo>
                  <a:pt x="10755069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575" r="0" b="-357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55177" y="3997907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5" y="0"/>
                </a:lnTo>
                <a:lnTo>
                  <a:pt x="10414745" y="8464347"/>
                </a:lnTo>
                <a:lnTo>
                  <a:pt x="0" y="8464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235621" y="2792049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3" y="0"/>
                </a:lnTo>
                <a:lnTo>
                  <a:pt x="1180233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992417" y="7170459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0980919" y="4836316"/>
            <a:ext cx="9593681" cy="6787529"/>
          </a:xfrm>
          <a:custGeom>
            <a:avLst/>
            <a:gdLst/>
            <a:ahLst/>
            <a:cxnLst/>
            <a:rect r="r" b="b" t="t" l="l"/>
            <a:pathLst>
              <a:path h="6787529" w="9593681">
                <a:moveTo>
                  <a:pt x="9593681" y="0"/>
                </a:moveTo>
                <a:lnTo>
                  <a:pt x="0" y="0"/>
                </a:lnTo>
                <a:lnTo>
                  <a:pt x="0" y="6787529"/>
                </a:lnTo>
                <a:lnTo>
                  <a:pt x="9593681" y="6787529"/>
                </a:lnTo>
                <a:lnTo>
                  <a:pt x="9593681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141125" y="1142047"/>
            <a:ext cx="8839794" cy="2689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32"/>
              </a:lnSpc>
              <a:spcBef>
                <a:spcPct val="0"/>
              </a:spcBef>
            </a:pPr>
            <a:r>
              <a:rPr lang="en-US" sz="773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CHALLENGE OBJECTIVE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9675" y="3750315"/>
            <a:ext cx="9952219" cy="279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2"/>
              </a:lnSpc>
              <a:spcBef>
                <a:spcPct val="0"/>
              </a:spcBef>
            </a:pPr>
            <a:r>
              <a:rPr lang="en-US" sz="2287" spc="28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Build a comprehensive web-based application that compares a student's current technical and professional skills against real-time job market demands. The system should intelligently identify skill gaps and provide personalized, actionable learning paths to help students improve their employability and career readiness.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255" y="3731323"/>
            <a:ext cx="14620170" cy="3618492"/>
          </a:xfrm>
          <a:custGeom>
            <a:avLst/>
            <a:gdLst/>
            <a:ahLst/>
            <a:cxnLst/>
            <a:rect r="r" b="b" t="t" l="l"/>
            <a:pathLst>
              <a:path h="3618492" w="14620170">
                <a:moveTo>
                  <a:pt x="0" y="0"/>
                </a:moveTo>
                <a:lnTo>
                  <a:pt x="14620170" y="0"/>
                </a:lnTo>
                <a:lnTo>
                  <a:pt x="14620170" y="3618492"/>
                </a:lnTo>
                <a:lnTo>
                  <a:pt x="0" y="36184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1566383" y="2792049"/>
            <a:ext cx="10755069" cy="10037373"/>
          </a:xfrm>
          <a:custGeom>
            <a:avLst/>
            <a:gdLst/>
            <a:ahLst/>
            <a:cxnLst/>
            <a:rect r="r" b="b" t="t" l="l"/>
            <a:pathLst>
              <a:path h="10037373" w="10755069">
                <a:moveTo>
                  <a:pt x="0" y="0"/>
                </a:moveTo>
                <a:lnTo>
                  <a:pt x="10755069" y="0"/>
                </a:lnTo>
                <a:lnTo>
                  <a:pt x="10755069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575" r="0" b="-357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976872" y="3997907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6" y="0"/>
                </a:lnTo>
                <a:lnTo>
                  <a:pt x="10414746" y="8464347"/>
                </a:lnTo>
                <a:lnTo>
                  <a:pt x="0" y="84643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235621" y="2792049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3" y="0"/>
                </a:lnTo>
                <a:lnTo>
                  <a:pt x="1180233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992417" y="7170459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141125" y="1142047"/>
            <a:ext cx="8839794" cy="2689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32"/>
              </a:lnSpc>
              <a:spcBef>
                <a:spcPct val="0"/>
              </a:spcBef>
            </a:pPr>
            <a:r>
              <a:rPr lang="en-US" sz="773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CORE USER FLOW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230724"/>
            <a:ext cx="11960313" cy="2939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5438" indent="-257719" lvl="1">
              <a:lnSpc>
                <a:spcPts val="3342"/>
              </a:lnSpc>
              <a:buFont typeface="Arial"/>
              <a:buChar char="•"/>
            </a:pPr>
            <a:r>
              <a:rPr lang="en-US" sz="2387" spc="29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 opens the apps and enters their current skills</a:t>
            </a:r>
          </a:p>
          <a:p>
            <a:pPr algn="l" marL="515438" indent="-257719" lvl="1">
              <a:lnSpc>
                <a:spcPts val="3342"/>
              </a:lnSpc>
              <a:buFont typeface="Arial"/>
              <a:buChar char="•"/>
            </a:pPr>
            <a:r>
              <a:rPr lang="en-US" sz="2387" spc="29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 selects a target role from a small predefined list</a:t>
            </a:r>
          </a:p>
          <a:p>
            <a:pPr algn="l" marL="515438" indent="-257719" lvl="1">
              <a:lnSpc>
                <a:spcPts val="3342"/>
              </a:lnSpc>
              <a:buFont typeface="Arial"/>
              <a:buChar char="•"/>
            </a:pPr>
            <a:r>
              <a:rPr lang="en-US" sz="2387" spc="29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System compares user skills against required skills for that role</a:t>
            </a:r>
          </a:p>
          <a:p>
            <a:pPr algn="l" marL="515438" indent="-257719" lvl="1">
              <a:lnSpc>
                <a:spcPts val="3342"/>
              </a:lnSpc>
              <a:buFont typeface="Arial"/>
              <a:buChar char="•"/>
            </a:pPr>
            <a:r>
              <a:rPr lang="en-US" sz="2387" spc="29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 dispplays missing skills in a simple list or chart format</a:t>
            </a:r>
          </a:p>
          <a:p>
            <a:pPr algn="l" marL="515438" indent="-257719" lvl="1">
              <a:lnSpc>
                <a:spcPts val="3342"/>
              </a:lnSpc>
              <a:spcBef>
                <a:spcPct val="0"/>
              </a:spcBef>
              <a:buFont typeface="Arial"/>
              <a:buChar char="•"/>
            </a:pPr>
            <a:r>
              <a:rPr lang="en-US" sz="2387" spc="29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 links each missing skill to a learning resource.</a:t>
            </a:r>
          </a:p>
          <a:p>
            <a:pPr algn="l">
              <a:lnSpc>
                <a:spcPts val="334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089465" y="3562752"/>
            <a:ext cx="10841025" cy="10037373"/>
          </a:xfrm>
          <a:custGeom>
            <a:avLst/>
            <a:gdLst/>
            <a:ahLst/>
            <a:cxnLst/>
            <a:rect r="r" b="b" t="t" l="l"/>
            <a:pathLst>
              <a:path h="10037373" w="10841025">
                <a:moveTo>
                  <a:pt x="0" y="0"/>
                </a:moveTo>
                <a:lnTo>
                  <a:pt x="10841025" y="0"/>
                </a:lnTo>
                <a:lnTo>
                  <a:pt x="10841025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03" r="0" b="-40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5177" y="3997907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5" y="0"/>
                </a:lnTo>
                <a:lnTo>
                  <a:pt x="10414745" y="8464347"/>
                </a:lnTo>
                <a:lnTo>
                  <a:pt x="0" y="84643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69183" y="937230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3193" y="8864423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3313" y="2201545"/>
            <a:ext cx="15158542" cy="2813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8351" indent="-329176" lvl="1">
              <a:lnSpc>
                <a:spcPts val="4452"/>
              </a:lnSpc>
              <a:buAutoNum type="arabicPeriod" startAt="1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 opens the apps and enters their current skills</a:t>
            </a:r>
          </a:p>
          <a:p>
            <a:pPr algn="l" marL="658351" indent="-329176" lvl="1">
              <a:lnSpc>
                <a:spcPts val="4452"/>
              </a:lnSpc>
              <a:buAutoNum type="arabicPeriod" startAt="1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 selects a target role from a small predefined list</a:t>
            </a:r>
          </a:p>
          <a:p>
            <a:pPr algn="l" marL="658351" indent="-329176" lvl="1">
              <a:lnSpc>
                <a:spcPts val="4452"/>
              </a:lnSpc>
              <a:buAutoNum type="arabicPeriod" startAt="1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System compares user skills against required skills for that role</a:t>
            </a:r>
          </a:p>
          <a:p>
            <a:pPr algn="l" marL="658351" indent="-329176" lvl="1">
              <a:lnSpc>
                <a:spcPts val="4452"/>
              </a:lnSpc>
              <a:buAutoNum type="arabicPeriod" startAt="1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 dispplays missing skills in a simple list or chart format</a:t>
            </a:r>
          </a:p>
          <a:p>
            <a:pPr algn="l" marL="658351" indent="-329176" lvl="1">
              <a:lnSpc>
                <a:spcPts val="4452"/>
              </a:lnSpc>
              <a:buAutoNum type="arabicPeriod" startAt="1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 links each missing skill to a learning resource.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3313" y="876584"/>
            <a:ext cx="15491707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CORE USER FLOW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846147" y="4834603"/>
            <a:ext cx="14019290" cy="3469774"/>
          </a:xfrm>
          <a:custGeom>
            <a:avLst/>
            <a:gdLst/>
            <a:ahLst/>
            <a:cxnLst/>
            <a:rect r="r" b="b" t="t" l="l"/>
            <a:pathLst>
              <a:path h="3469774" w="14019290">
                <a:moveTo>
                  <a:pt x="0" y="0"/>
                </a:moveTo>
                <a:lnTo>
                  <a:pt x="14019291" y="0"/>
                </a:lnTo>
                <a:lnTo>
                  <a:pt x="14019291" y="3469775"/>
                </a:lnTo>
                <a:lnTo>
                  <a:pt x="0" y="34697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8037525">
            <a:off x="13303897" y="-3174531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058160" y="3458952"/>
            <a:ext cx="6037534" cy="5634643"/>
          </a:xfrm>
          <a:custGeom>
            <a:avLst/>
            <a:gdLst/>
            <a:ahLst/>
            <a:cxnLst/>
            <a:rect r="r" b="b" t="t" l="l"/>
            <a:pathLst>
              <a:path h="5634643" w="6037534">
                <a:moveTo>
                  <a:pt x="0" y="0"/>
                </a:moveTo>
                <a:lnTo>
                  <a:pt x="6037534" y="0"/>
                </a:lnTo>
                <a:lnTo>
                  <a:pt x="6037534" y="5634644"/>
                </a:lnTo>
                <a:lnTo>
                  <a:pt x="0" y="56346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575" r="0" b="-357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5870385" y="5535573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6" y="0"/>
                </a:lnTo>
                <a:lnTo>
                  <a:pt x="10414746" y="8464348"/>
                </a:lnTo>
                <a:lnTo>
                  <a:pt x="0" y="84643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495983" y="1028700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613495" y="8780628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6266624" y="5180389"/>
            <a:ext cx="372066" cy="353335"/>
            <a:chOff x="0" y="0"/>
            <a:chExt cx="496088" cy="471113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25810" y="13322"/>
              <a:ext cx="444469" cy="444469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D52B1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35"/>
                  </a:lnSpc>
                </a:pPr>
              </a:p>
            </p:txBody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4901" y="8777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6"/>
                  </a:lnTo>
                  <a:lnTo>
                    <a:pt x="0" y="4607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-10726018">
              <a:off x="4901" y="5179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5"/>
                  </a:lnTo>
                  <a:lnTo>
                    <a:pt x="0" y="460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6266624" y="5749129"/>
            <a:ext cx="372066" cy="353335"/>
            <a:chOff x="0" y="0"/>
            <a:chExt cx="496088" cy="471113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25810" y="13322"/>
              <a:ext cx="444469" cy="444469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D52B1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35"/>
                  </a:lnSpc>
                </a:pPr>
              </a:p>
            </p:txBody>
          </p:sp>
        </p:grpSp>
        <p:sp>
          <p:nvSpPr>
            <p:cNvPr name="Freeform 19" id="19"/>
            <p:cNvSpPr/>
            <p:nvPr/>
          </p:nvSpPr>
          <p:spPr>
            <a:xfrm flipH="false" flipV="false" rot="0">
              <a:off x="4901" y="8777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6"/>
                  </a:lnTo>
                  <a:lnTo>
                    <a:pt x="0" y="4607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-10726018">
              <a:off x="4901" y="5179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5"/>
                  </a:lnTo>
                  <a:lnTo>
                    <a:pt x="0" y="460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6266624" y="6317870"/>
            <a:ext cx="372066" cy="353335"/>
            <a:chOff x="0" y="0"/>
            <a:chExt cx="496088" cy="471113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25810" y="13322"/>
              <a:ext cx="444469" cy="444469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D52B1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35"/>
                  </a:lnSpc>
                </a:pPr>
              </a:p>
            </p:txBody>
          </p:sp>
        </p:grpSp>
        <p:sp>
          <p:nvSpPr>
            <p:cNvPr name="Freeform 25" id="25"/>
            <p:cNvSpPr/>
            <p:nvPr/>
          </p:nvSpPr>
          <p:spPr>
            <a:xfrm flipH="false" flipV="false" rot="0">
              <a:off x="4901" y="8777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6"/>
                  </a:lnTo>
                  <a:lnTo>
                    <a:pt x="0" y="4607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26" id="26"/>
            <p:cNvSpPr/>
            <p:nvPr/>
          </p:nvSpPr>
          <p:spPr>
            <a:xfrm flipH="false" flipV="false" rot="-10726018">
              <a:off x="4901" y="5179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5"/>
                  </a:lnTo>
                  <a:lnTo>
                    <a:pt x="0" y="460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27" id="27"/>
          <p:cNvSpPr/>
          <p:nvPr/>
        </p:nvSpPr>
        <p:spPr>
          <a:xfrm flipH="false" flipV="false" rot="0">
            <a:off x="-702088" y="-610643"/>
            <a:ext cx="3461576" cy="4114800"/>
          </a:xfrm>
          <a:custGeom>
            <a:avLst/>
            <a:gdLst/>
            <a:ahLst/>
            <a:cxnLst/>
            <a:rect r="r" b="b" t="t" l="l"/>
            <a:pathLst>
              <a:path h="4114800" w="3461576">
                <a:moveTo>
                  <a:pt x="0" y="0"/>
                </a:moveTo>
                <a:lnTo>
                  <a:pt x="3461576" y="0"/>
                </a:lnTo>
                <a:lnTo>
                  <a:pt x="34615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alphaModFix amt="25000"/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true" flipV="true" rot="0">
            <a:off x="15384509" y="6466743"/>
            <a:ext cx="3461576" cy="4114800"/>
          </a:xfrm>
          <a:custGeom>
            <a:avLst/>
            <a:gdLst/>
            <a:ahLst/>
            <a:cxnLst/>
            <a:rect r="r" b="b" t="t" l="l"/>
            <a:pathLst>
              <a:path h="4114800" w="3461576">
                <a:moveTo>
                  <a:pt x="3461576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3461576" y="0"/>
                </a:lnTo>
                <a:lnTo>
                  <a:pt x="3461576" y="4114800"/>
                </a:lnTo>
                <a:close/>
              </a:path>
            </a:pathLst>
          </a:custGeom>
          <a:blipFill>
            <a:blip r:embed="rId13">
              <a:alphaModFix amt="25000"/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028700" y="4158146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4739409" y="6928553"/>
            <a:ext cx="1603030" cy="1771304"/>
          </a:xfrm>
          <a:custGeom>
            <a:avLst/>
            <a:gdLst/>
            <a:ahLst/>
            <a:cxnLst/>
            <a:rect r="r" b="b" t="t" l="l"/>
            <a:pathLst>
              <a:path h="1771304" w="1603030">
                <a:moveTo>
                  <a:pt x="0" y="0"/>
                </a:moveTo>
                <a:lnTo>
                  <a:pt x="1603030" y="0"/>
                </a:lnTo>
                <a:lnTo>
                  <a:pt x="1603030" y="1771303"/>
                </a:lnTo>
                <a:lnTo>
                  <a:pt x="0" y="1771303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5540924" y="1669729"/>
            <a:ext cx="10546964" cy="2820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142"/>
              </a:lnSpc>
            </a:pPr>
            <a:r>
              <a:rPr lang="en-US" sz="9605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MVP REQUIREMENTS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095694" y="4980364"/>
            <a:ext cx="9170930" cy="2814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06"/>
              </a:lnSpc>
            </a:pPr>
            <a:r>
              <a:rPr lang="en-US" sz="2287" spc="21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Skills Input System</a:t>
            </a:r>
          </a:p>
          <a:p>
            <a:pPr algn="r">
              <a:lnSpc>
                <a:spcPts val="4506"/>
              </a:lnSpc>
            </a:pPr>
            <a:r>
              <a:rPr lang="en-US" sz="2287" spc="21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Target Role Selection</a:t>
            </a:r>
          </a:p>
          <a:p>
            <a:pPr algn="r">
              <a:lnSpc>
                <a:spcPts val="4506"/>
              </a:lnSpc>
            </a:pPr>
            <a:r>
              <a:rPr lang="en-US" sz="2287" spc="21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Gap Analysis Engine</a:t>
            </a:r>
          </a:p>
          <a:p>
            <a:pPr algn="r">
              <a:lnSpc>
                <a:spcPts val="4506"/>
              </a:lnSpc>
            </a:pPr>
            <a:r>
              <a:rPr lang="en-US" sz="2287" spc="21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Learning Resource Recommendation</a:t>
            </a:r>
          </a:p>
          <a:p>
            <a:pPr algn="r">
              <a:lnSpc>
                <a:spcPts val="4506"/>
              </a:lnSpc>
            </a:pPr>
            <a:r>
              <a:rPr lang="en-US" sz="2287" spc="21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Results Dashboard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16266624" y="6890280"/>
            <a:ext cx="372066" cy="353335"/>
            <a:chOff x="0" y="0"/>
            <a:chExt cx="496088" cy="471113"/>
          </a:xfrm>
        </p:grpSpPr>
        <p:grpSp>
          <p:nvGrpSpPr>
            <p:cNvPr name="Group 34" id="34"/>
            <p:cNvGrpSpPr/>
            <p:nvPr/>
          </p:nvGrpSpPr>
          <p:grpSpPr>
            <a:xfrm rot="0">
              <a:off x="25810" y="13322"/>
              <a:ext cx="444469" cy="444469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D52B1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35"/>
                  </a:lnSpc>
                </a:pPr>
              </a:p>
            </p:txBody>
          </p:sp>
        </p:grpSp>
        <p:sp>
          <p:nvSpPr>
            <p:cNvPr name="Freeform 37" id="37"/>
            <p:cNvSpPr/>
            <p:nvPr/>
          </p:nvSpPr>
          <p:spPr>
            <a:xfrm flipH="false" flipV="false" rot="0">
              <a:off x="4901" y="8777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6"/>
                  </a:lnTo>
                  <a:lnTo>
                    <a:pt x="0" y="4607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38" id="38"/>
            <p:cNvSpPr/>
            <p:nvPr/>
          </p:nvSpPr>
          <p:spPr>
            <a:xfrm flipH="false" flipV="false" rot="-10726018">
              <a:off x="4901" y="5179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5"/>
                  </a:lnTo>
                  <a:lnTo>
                    <a:pt x="0" y="460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16266624" y="7459020"/>
            <a:ext cx="372066" cy="353335"/>
            <a:chOff x="0" y="0"/>
            <a:chExt cx="496088" cy="471113"/>
          </a:xfrm>
        </p:grpSpPr>
        <p:grpSp>
          <p:nvGrpSpPr>
            <p:cNvPr name="Group 40" id="40"/>
            <p:cNvGrpSpPr/>
            <p:nvPr/>
          </p:nvGrpSpPr>
          <p:grpSpPr>
            <a:xfrm rot="0">
              <a:off x="25810" y="13322"/>
              <a:ext cx="444469" cy="444469"/>
              <a:chOff x="0" y="0"/>
              <a:chExt cx="812800" cy="812800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D52B1"/>
              </a:solidFill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35"/>
                  </a:lnSpc>
                </a:pPr>
              </a:p>
            </p:txBody>
          </p:sp>
        </p:grpSp>
        <p:sp>
          <p:nvSpPr>
            <p:cNvPr name="Freeform 43" id="43"/>
            <p:cNvSpPr/>
            <p:nvPr/>
          </p:nvSpPr>
          <p:spPr>
            <a:xfrm flipH="false" flipV="false" rot="0">
              <a:off x="4901" y="8777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6"/>
                  </a:lnTo>
                  <a:lnTo>
                    <a:pt x="0" y="4607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4" id="44"/>
            <p:cNvSpPr/>
            <p:nvPr/>
          </p:nvSpPr>
          <p:spPr>
            <a:xfrm flipH="false" flipV="false" rot="-10726018">
              <a:off x="4901" y="5179"/>
              <a:ext cx="486285" cy="460755"/>
            </a:xfrm>
            <a:custGeom>
              <a:avLst/>
              <a:gdLst/>
              <a:ahLst/>
              <a:cxnLst/>
              <a:rect r="r" b="b" t="t" l="l"/>
              <a:pathLst>
                <a:path h="460755" w="486285">
                  <a:moveTo>
                    <a:pt x="0" y="0"/>
                  </a:moveTo>
                  <a:lnTo>
                    <a:pt x="486286" y="0"/>
                  </a:lnTo>
                  <a:lnTo>
                    <a:pt x="486286" y="460755"/>
                  </a:lnTo>
                  <a:lnTo>
                    <a:pt x="0" y="4607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089465" y="3562752"/>
            <a:ext cx="10841025" cy="10037373"/>
          </a:xfrm>
          <a:custGeom>
            <a:avLst/>
            <a:gdLst/>
            <a:ahLst/>
            <a:cxnLst/>
            <a:rect r="r" b="b" t="t" l="l"/>
            <a:pathLst>
              <a:path h="10037373" w="10841025">
                <a:moveTo>
                  <a:pt x="0" y="0"/>
                </a:moveTo>
                <a:lnTo>
                  <a:pt x="10841025" y="0"/>
                </a:lnTo>
                <a:lnTo>
                  <a:pt x="10841025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03" r="0" b="-40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5177" y="3997907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5" y="0"/>
                </a:lnTo>
                <a:lnTo>
                  <a:pt x="10414745" y="8464347"/>
                </a:lnTo>
                <a:lnTo>
                  <a:pt x="0" y="84643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69183" y="937230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3193" y="8864423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3313" y="2201545"/>
            <a:ext cx="17404687" cy="6747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2"/>
              </a:lnSpc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Create a user-friendly interface for students to input their current technical skills.</a:t>
            </a:r>
          </a:p>
          <a:p>
            <a:pPr algn="l">
              <a:lnSpc>
                <a:spcPts val="4452"/>
              </a:lnSpc>
            </a:pP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Text input field with autocomplete suggestions for common skills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Way to link a LinkedIn profile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Upload Resume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Multi-select dropdown with popular programming languages, frameworks, and tools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skill validation and formatting (handle variations like "JS" vs "JavaScript")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skill management (add/remove skills from their profile)</a:t>
            </a:r>
          </a:p>
          <a:p>
            <a:pPr algn="l">
              <a:lnSpc>
                <a:spcPts val="4452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83313" y="876584"/>
            <a:ext cx="15491707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SIMPLE SKILLS INPUT SYSTEM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089465" y="3562752"/>
            <a:ext cx="10841025" cy="10037373"/>
          </a:xfrm>
          <a:custGeom>
            <a:avLst/>
            <a:gdLst/>
            <a:ahLst/>
            <a:cxnLst/>
            <a:rect r="r" b="b" t="t" l="l"/>
            <a:pathLst>
              <a:path h="10037373" w="10841025">
                <a:moveTo>
                  <a:pt x="0" y="0"/>
                </a:moveTo>
                <a:lnTo>
                  <a:pt x="10841025" y="0"/>
                </a:lnTo>
                <a:lnTo>
                  <a:pt x="10841025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03" r="0" b="-40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5177" y="3997907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5" y="0"/>
                </a:lnTo>
                <a:lnTo>
                  <a:pt x="10414745" y="8464347"/>
                </a:lnTo>
                <a:lnTo>
                  <a:pt x="0" y="84643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69183" y="937230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3193" y="8864423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3313" y="2201545"/>
            <a:ext cx="17404687" cy="5061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2"/>
              </a:lnSpc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Provide a curate list of common entry-level tech roles with predefined skill requirements.</a:t>
            </a:r>
          </a:p>
          <a:p>
            <a:pPr algn="l">
              <a:lnSpc>
                <a:spcPts val="4452"/>
              </a:lnSpc>
            </a:pP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Predefined list of 5-8 popular roles 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Each role has a fixed list of required skills (hardcoded, no external APIs needed)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role selection interface (buttons or dropdown)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Role descriptions with basic requirements and typical responsibilities</a:t>
            </a:r>
          </a:p>
          <a:p>
            <a:pPr algn="l">
              <a:lnSpc>
                <a:spcPts val="4452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83313" y="876584"/>
            <a:ext cx="15491707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TARGET ROLE SELECTION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037574">
            <a:off x="-2772506" y="-2792160"/>
            <a:ext cx="7311638" cy="5942368"/>
          </a:xfrm>
          <a:custGeom>
            <a:avLst/>
            <a:gdLst/>
            <a:ahLst/>
            <a:cxnLst/>
            <a:rect r="r" b="b" t="t" l="l"/>
            <a:pathLst>
              <a:path h="5942368" w="7311638">
                <a:moveTo>
                  <a:pt x="0" y="0"/>
                </a:moveTo>
                <a:lnTo>
                  <a:pt x="7311638" y="0"/>
                </a:lnTo>
                <a:lnTo>
                  <a:pt x="7311638" y="5942368"/>
                </a:lnTo>
                <a:lnTo>
                  <a:pt x="0" y="5942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3089465" y="3562752"/>
            <a:ext cx="10841025" cy="10037373"/>
          </a:xfrm>
          <a:custGeom>
            <a:avLst/>
            <a:gdLst/>
            <a:ahLst/>
            <a:cxnLst/>
            <a:rect r="r" b="b" t="t" l="l"/>
            <a:pathLst>
              <a:path h="10037373" w="10841025">
                <a:moveTo>
                  <a:pt x="0" y="0"/>
                </a:moveTo>
                <a:lnTo>
                  <a:pt x="10841025" y="0"/>
                </a:lnTo>
                <a:lnTo>
                  <a:pt x="10841025" y="10037373"/>
                </a:lnTo>
                <a:lnTo>
                  <a:pt x="0" y="1003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03" r="0" b="-400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755177" y="3997907"/>
            <a:ext cx="10414746" cy="8464348"/>
          </a:xfrm>
          <a:custGeom>
            <a:avLst/>
            <a:gdLst/>
            <a:ahLst/>
            <a:cxnLst/>
            <a:rect r="r" b="b" t="t" l="l"/>
            <a:pathLst>
              <a:path h="8464348" w="10414746">
                <a:moveTo>
                  <a:pt x="0" y="0"/>
                </a:moveTo>
                <a:lnTo>
                  <a:pt x="10414745" y="0"/>
                </a:lnTo>
                <a:lnTo>
                  <a:pt x="10414745" y="8464347"/>
                </a:lnTo>
                <a:lnTo>
                  <a:pt x="0" y="84643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669183" y="937230"/>
            <a:ext cx="1180233" cy="1205858"/>
          </a:xfrm>
          <a:custGeom>
            <a:avLst/>
            <a:gdLst/>
            <a:ahLst/>
            <a:cxnLst/>
            <a:rect r="r" b="b" t="t" l="l"/>
            <a:pathLst>
              <a:path h="1205858" w="1180233">
                <a:moveTo>
                  <a:pt x="0" y="0"/>
                </a:moveTo>
                <a:lnTo>
                  <a:pt x="1180234" y="0"/>
                </a:lnTo>
                <a:lnTo>
                  <a:pt x="1180234" y="1205858"/>
                </a:lnTo>
                <a:lnTo>
                  <a:pt x="0" y="12058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3193" y="8864423"/>
            <a:ext cx="771014" cy="787754"/>
          </a:xfrm>
          <a:custGeom>
            <a:avLst/>
            <a:gdLst/>
            <a:ahLst/>
            <a:cxnLst/>
            <a:rect r="r" b="b" t="t" l="l"/>
            <a:pathLst>
              <a:path h="787754" w="771014">
                <a:moveTo>
                  <a:pt x="0" y="0"/>
                </a:moveTo>
                <a:lnTo>
                  <a:pt x="771014" y="0"/>
                </a:lnTo>
                <a:lnTo>
                  <a:pt x="771014" y="787754"/>
                </a:lnTo>
                <a:lnTo>
                  <a:pt x="0" y="7877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3313" y="2201545"/>
            <a:ext cx="17404687" cy="5061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2"/>
              </a:lnSpc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Compare user skills against role requirements and identify what’s missing.</a:t>
            </a:r>
          </a:p>
          <a:p>
            <a:pPr algn="l">
              <a:lnSpc>
                <a:spcPts val="4452"/>
              </a:lnSpc>
            </a:pP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matching algorithm that compares user skills with role requirements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Calculate percentage of role requirements met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Generate a list of missing skills prioritized by importance</a:t>
            </a:r>
          </a:p>
          <a:p>
            <a:pPr algn="l" marL="658351" indent="-329176" lvl="1">
              <a:lnSpc>
                <a:spcPts val="4452"/>
              </a:lnSpc>
              <a:buFont typeface="Arial"/>
              <a:buChar char="•"/>
            </a:pPr>
            <a:r>
              <a:rPr lang="en-US" sz="3049" spc="2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categorization of skills (Programming Languages, Frameworks, Tools, Soft Skills) </a:t>
            </a:r>
          </a:p>
          <a:p>
            <a:pPr algn="l">
              <a:lnSpc>
                <a:spcPts val="4452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83313" y="876584"/>
            <a:ext cx="15785870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BASIC GAP ANALYSIS ENGINE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DAG3qhe2vJs</dc:identifier>
  <dcterms:modified xsi:type="dcterms:W3CDTF">2011-08-01T06:04:30Z</dcterms:modified>
  <cp:revision>1</cp:revision>
  <dc:title>BDPA Indianapolis Hackathon</dc:title>
</cp:coreProperties>
</file>

<file path=docProps/thumbnail.jpeg>
</file>